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63" r:id="rId2"/>
    <p:sldId id="264" r:id="rId3"/>
    <p:sldId id="270" r:id="rId4"/>
    <p:sldId id="272" r:id="rId5"/>
    <p:sldId id="271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D97"/>
    <a:srgbClr val="8C8C8C"/>
    <a:srgbClr val="F0A92C"/>
    <a:srgbClr val="EE4055"/>
    <a:srgbClr val="C83E84"/>
    <a:srgbClr val="008DB6"/>
    <a:srgbClr val="7B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0"/>
    <p:restoredTop sz="94694"/>
  </p:normalViewPr>
  <p:slideViewPr>
    <p:cSldViewPr snapToGrid="0" snapToObjects="1">
      <p:cViewPr varScale="1">
        <p:scale>
          <a:sx n="141" d="100"/>
          <a:sy n="141" d="100"/>
        </p:scale>
        <p:origin x="32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tec.govt.nz\dfs\user\MJones\Documents\Te%20reo%20Maori%20IDI%20anlay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/>
              <a:t>%</a:t>
            </a:r>
            <a:r>
              <a:rPr lang="en-NZ" baseline="0" dirty="0"/>
              <a:t> of people not speaking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in </a:t>
            </a:r>
            <a:r>
              <a:rPr lang="en-NZ" baseline="0" dirty="0"/>
              <a:t>2013 Census, speaking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 </a:t>
            </a:r>
            <a:r>
              <a:rPr lang="en-NZ" baseline="0" dirty="0"/>
              <a:t>in 2018 Census by EFTS consumed</a:t>
            </a:r>
            <a:endParaRPr lang="en-NZ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0CD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'EFTS and learning Te Reo'!$A$13:$A$18</c:f>
              <c:strCache>
                <c:ptCount val="6"/>
                <c:pt idx="0">
                  <c:v>More than zero to 0.5</c:v>
                </c:pt>
                <c:pt idx="1">
                  <c:v>More than 0.5 to 1</c:v>
                </c:pt>
                <c:pt idx="2">
                  <c:v>More than 1 to 1.5</c:v>
                </c:pt>
                <c:pt idx="3">
                  <c:v>More than 1.5 to 2</c:v>
                </c:pt>
                <c:pt idx="4">
                  <c:v>More than 2 to 2.5</c:v>
                </c:pt>
                <c:pt idx="5">
                  <c:v>More than 2.5</c:v>
                </c:pt>
              </c:strCache>
            </c:strRef>
          </c:cat>
          <c:val>
            <c:numRef>
              <c:f>'EFTS and learning Te Reo'!$B$13:$B$18</c:f>
              <c:numCache>
                <c:formatCode>0%</c:formatCode>
                <c:ptCount val="6"/>
                <c:pt idx="0">
                  <c:v>0.11104761904761905</c:v>
                </c:pt>
                <c:pt idx="1">
                  <c:v>0.18357329842931938</c:v>
                </c:pt>
                <c:pt idx="2">
                  <c:v>0.32080924855491327</c:v>
                </c:pt>
                <c:pt idx="3">
                  <c:v>0.34817813765182187</c:v>
                </c:pt>
                <c:pt idx="4">
                  <c:v>0.45132743362831856</c:v>
                </c:pt>
                <c:pt idx="5">
                  <c:v>0.58921161825726143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4614416"/>
        <c:axId val="804618728"/>
      </c:barChart>
      <c:catAx>
        <c:axId val="804614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 err="1"/>
                  <a:t>Te</a:t>
                </a:r>
                <a:r>
                  <a:rPr lang="en-NZ" dirty="0"/>
                  <a:t> </a:t>
                </a:r>
                <a:r>
                  <a:rPr lang="en-NZ" dirty="0" smtClean="0"/>
                  <a:t>Reo</a:t>
                </a:r>
                <a:r>
                  <a:rPr lang="en-NZ" baseline="0" dirty="0" smtClean="0"/>
                  <a:t> Māori</a:t>
                </a:r>
                <a:r>
                  <a:rPr lang="en-NZ" dirty="0" smtClean="0"/>
                  <a:t> </a:t>
                </a:r>
                <a:r>
                  <a:rPr lang="en-NZ" dirty="0"/>
                  <a:t>EFTS consumed by individual between 2013 and 2017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618728"/>
        <c:crosses val="autoZero"/>
        <c:auto val="1"/>
        <c:lblAlgn val="ctr"/>
        <c:lblOffset val="100"/>
        <c:noMultiLvlLbl val="0"/>
      </c:catAx>
      <c:valAx>
        <c:axId val="804618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/>
                  <a:t>% of</a:t>
                </a:r>
                <a:r>
                  <a:rPr lang="en-NZ" baseline="0" dirty="0"/>
                  <a:t> 2013 non </a:t>
                </a:r>
                <a:r>
                  <a:rPr lang="en-NZ" baseline="0" dirty="0" err="1" smtClean="0"/>
                  <a:t>Te</a:t>
                </a:r>
                <a:r>
                  <a:rPr lang="en-NZ" baseline="0" dirty="0" smtClean="0"/>
                  <a:t> Reo Māori speakers </a:t>
                </a:r>
                <a:r>
                  <a:rPr lang="en-NZ" baseline="0" dirty="0"/>
                  <a:t>becoming speakers in 2018</a:t>
                </a:r>
                <a:endParaRPr lang="en-NZ" dirty="0"/>
              </a:p>
            </c:rich>
          </c:tx>
          <c:layout>
            <c:manualLayout>
              <c:xMode val="edge"/>
              <c:yMode val="edge"/>
              <c:x val="1.7838264528821673E-2"/>
              <c:y val="0.144348052135202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61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/>
              <a:t>Estimated</a:t>
            </a:r>
            <a:r>
              <a:rPr lang="en-NZ" baseline="0" dirty="0"/>
              <a:t> number of people becoming proficient in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from </a:t>
            </a:r>
            <a:r>
              <a:rPr lang="en-NZ" baseline="0" dirty="0"/>
              <a:t>tertiary education each year</a:t>
            </a:r>
            <a:endParaRPr lang="en-NZ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60BD68"/>
              </a:solidFill>
              <a:round/>
            </a:ln>
            <a:effectLst/>
          </c:spPr>
          <c:marker>
            <c:symbol val="none"/>
          </c:marker>
          <c:cat>
            <c:numRef>
              <c:f>Sheet1!$B$2:$B$10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_-* #,##0_-;\-* #,##0_-;_-* "-"??_-;_-@_-</c:formatCode>
                <c:ptCount val="9"/>
                <c:pt idx="0">
                  <c:v>1894.21</c:v>
                </c:pt>
                <c:pt idx="1">
                  <c:v>2065.8200000000002</c:v>
                </c:pt>
                <c:pt idx="2">
                  <c:v>1815.02</c:v>
                </c:pt>
                <c:pt idx="3">
                  <c:v>1639.67</c:v>
                </c:pt>
                <c:pt idx="4">
                  <c:v>1633.14</c:v>
                </c:pt>
                <c:pt idx="5">
                  <c:v>1705.03</c:v>
                </c:pt>
                <c:pt idx="6">
                  <c:v>1595.8</c:v>
                </c:pt>
                <c:pt idx="7">
                  <c:v>1697.35</c:v>
                </c:pt>
                <c:pt idx="8">
                  <c:v>1798.87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593832"/>
        <c:axId val="519602848"/>
      </c:lineChart>
      <c:catAx>
        <c:axId val="51959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602848"/>
        <c:crosses val="autoZero"/>
        <c:auto val="1"/>
        <c:lblAlgn val="ctr"/>
        <c:lblOffset val="100"/>
        <c:noMultiLvlLbl val="0"/>
      </c:catAx>
      <c:valAx>
        <c:axId val="519602848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9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02FF8-8BFB-4EEA-81C4-298BB0237550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5BE06-61FD-45EE-A25F-E6F5FE2F56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39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C interlocking device header tab ">
            <a:extLst>
              <a:ext uri="{FF2B5EF4-FFF2-40B4-BE49-F238E27FC236}">
                <a16:creationId xmlns:a16="http://schemas.microsoft.com/office/drawing/2014/main" xmlns="" id="{7B62C75F-60A8-5E44-96B4-E0E6B08A81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8" y="583987"/>
            <a:ext cx="9143992" cy="1748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5882" y="1703294"/>
            <a:ext cx="5280215" cy="519953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0A92C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937" y="583987"/>
            <a:ext cx="5302159" cy="1011732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CE95FB-6B09-B447-A642-4C597B5EAC77}"/>
              </a:ext>
            </a:extLst>
          </p:cNvPr>
          <p:cNvSpPr txBox="1"/>
          <p:nvPr userDrawn="1"/>
        </p:nvSpPr>
        <p:spPr>
          <a:xfrm>
            <a:off x="1285660" y="4015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8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24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11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46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32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09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0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819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1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937" y="3118811"/>
            <a:ext cx="5302159" cy="771875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5882" y="3998262"/>
            <a:ext cx="5280215" cy="519953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0A92C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14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2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BBC4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0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DB6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4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83E84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2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4055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7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4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47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3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E85F-D41D-2044-8A7B-E2D29F718B9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63" r:id="rId8"/>
    <p:sldLayoutId id="2147483677" r:id="rId9"/>
    <p:sldLayoutId id="2147483678" r:id="rId10"/>
    <p:sldLayoutId id="2147483679" r:id="rId11"/>
    <p:sldLayoutId id="2147483680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att.jones@tec.govt.nz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563EFD-C524-8B42-AD5B-24635B21E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people learn </a:t>
            </a:r>
            <a:r>
              <a:rPr lang="en-US" dirty="0" err="1" smtClean="0"/>
              <a:t>Teo</a:t>
            </a:r>
            <a:r>
              <a:rPr lang="en-US" dirty="0" smtClean="0"/>
              <a:t> Reo Māori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8ADAA2-245C-8442-B051-EDE941FE9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Evidence from the IDI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DA8216-C534-E742-9B12-CACF3010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Joining Census language and education records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633267-A51D-1848-BD3D-0DABC31A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727652"/>
          </a:xfrm>
        </p:spPr>
        <p:txBody>
          <a:bodyPr/>
          <a:lstStyle/>
          <a:p>
            <a:r>
              <a:rPr lang="en-US" dirty="0" smtClean="0"/>
              <a:t>Census asks “In which language(s) could you have a conversation about a lot of everyday things?”</a:t>
            </a:r>
          </a:p>
          <a:p>
            <a:r>
              <a:rPr lang="en-US" dirty="0" smtClean="0"/>
              <a:t>For those who chose “Māori”, we can join Census records and education records to understand how many people use formal tertiary education to learn </a:t>
            </a:r>
            <a:r>
              <a:rPr lang="en-US" dirty="0" err="1" smtClean="0"/>
              <a:t>Te</a:t>
            </a:r>
            <a:r>
              <a:rPr lang="en-US" dirty="0" smtClean="0"/>
              <a:t> Reo Māori</a:t>
            </a:r>
          </a:p>
          <a:p>
            <a:r>
              <a:rPr lang="en-US" dirty="0" smtClean="0"/>
              <a:t>For those who did not speak </a:t>
            </a:r>
            <a:r>
              <a:rPr lang="en-US" dirty="0" err="1" smtClean="0"/>
              <a:t>Te</a:t>
            </a:r>
            <a:r>
              <a:rPr lang="en-US" dirty="0" smtClean="0"/>
              <a:t> Reo Māori in 2013,  we can look at how much education is generally necessary before they report speaking </a:t>
            </a:r>
            <a:r>
              <a:rPr lang="en-US" dirty="0" err="1" smtClean="0"/>
              <a:t>Te</a:t>
            </a:r>
            <a:r>
              <a:rPr lang="en-US" dirty="0" smtClean="0"/>
              <a:t> Reo Māori in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Non </a:t>
            </a:r>
            <a:r>
              <a:rPr lang="en-US" sz="3600" dirty="0" err="1" smtClean="0"/>
              <a:t>Te</a:t>
            </a:r>
            <a:r>
              <a:rPr lang="en-US" sz="3600" dirty="0" smtClean="0"/>
              <a:t> Reo Māori speakers </a:t>
            </a:r>
            <a:r>
              <a:rPr lang="en-US" sz="3600" dirty="0"/>
              <a:t>typically need more than 2.5 years of study to learn the language</a:t>
            </a:r>
            <a:endParaRPr lang="en-NZ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609660"/>
              </p:ext>
            </p:extLst>
          </p:nvPr>
        </p:nvGraphicFramePr>
        <p:xfrm>
          <a:off x="1429173" y="1483360"/>
          <a:ext cx="6407574" cy="2831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5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Estimating the number of people becoming proficient in </a:t>
            </a:r>
            <a:r>
              <a:rPr lang="en-US" dirty="0" err="1" smtClean="0"/>
              <a:t>Te</a:t>
            </a:r>
            <a:r>
              <a:rPr lang="en-US" dirty="0" smtClean="0"/>
              <a:t> Reo Māori through tertiary education</a:t>
            </a:r>
            <a:endParaRPr lang="en-NZ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816839"/>
              </p:ext>
            </p:extLst>
          </p:nvPr>
        </p:nvGraphicFramePr>
        <p:xfrm>
          <a:off x="1610571" y="1268016"/>
          <a:ext cx="5922857" cy="2924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56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175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potential model for the changing numbers of </a:t>
            </a:r>
            <a:r>
              <a:rPr lang="en-US" dirty="0" err="1" smtClean="0"/>
              <a:t>Te</a:t>
            </a:r>
            <a:r>
              <a:rPr lang="en-US" dirty="0" smtClean="0"/>
              <a:t> Reo Māori speakers</a:t>
            </a:r>
            <a:endParaRPr lang="en-NZ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2672" y="1998125"/>
            <a:ext cx="1470906" cy="153704"/>
            <a:chOff x="2890729" y="1416668"/>
            <a:chExt cx="1470906" cy="153704"/>
          </a:xfrm>
        </p:grpSpPr>
        <p:sp>
          <p:nvSpPr>
            <p:cNvPr id="5" name="Freeform 4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Freeform 5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" name="Freeform 6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32672" y="2150525"/>
            <a:ext cx="1470906" cy="153704"/>
            <a:chOff x="2890729" y="1416668"/>
            <a:chExt cx="1470906" cy="153704"/>
          </a:xfrm>
        </p:grpSpPr>
        <p:sp>
          <p:nvSpPr>
            <p:cNvPr id="17" name="Freeform 16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32672" y="2302925"/>
            <a:ext cx="1470906" cy="153704"/>
            <a:chOff x="2890729" y="1416668"/>
            <a:chExt cx="1470906" cy="153704"/>
          </a:xfrm>
        </p:grpSpPr>
        <p:sp>
          <p:nvSpPr>
            <p:cNvPr id="28" name="Freeform 27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32672" y="2455325"/>
            <a:ext cx="1470906" cy="153704"/>
            <a:chOff x="2890729" y="1416668"/>
            <a:chExt cx="1470906" cy="153704"/>
          </a:xfrm>
        </p:grpSpPr>
        <p:sp>
          <p:nvSpPr>
            <p:cNvPr id="39" name="Freeform 38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32672" y="2607725"/>
            <a:ext cx="1470906" cy="153704"/>
            <a:chOff x="2890729" y="1416668"/>
            <a:chExt cx="1470906" cy="153704"/>
          </a:xfrm>
        </p:grpSpPr>
        <p:sp>
          <p:nvSpPr>
            <p:cNvPr id="50" name="Freeform 49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32672" y="2760125"/>
            <a:ext cx="1470906" cy="153704"/>
            <a:chOff x="2890729" y="1416668"/>
            <a:chExt cx="1470906" cy="153704"/>
          </a:xfrm>
        </p:grpSpPr>
        <p:sp>
          <p:nvSpPr>
            <p:cNvPr id="61" name="Freeform 60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732672" y="2912525"/>
            <a:ext cx="1470906" cy="153704"/>
            <a:chOff x="2890729" y="1416668"/>
            <a:chExt cx="1470906" cy="153704"/>
          </a:xfrm>
        </p:grpSpPr>
        <p:sp>
          <p:nvSpPr>
            <p:cNvPr id="72" name="Freeform 7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32672" y="3064925"/>
            <a:ext cx="1470906" cy="153704"/>
            <a:chOff x="2890729" y="1416668"/>
            <a:chExt cx="1470906" cy="153704"/>
          </a:xfrm>
        </p:grpSpPr>
        <p:sp>
          <p:nvSpPr>
            <p:cNvPr id="83" name="Freeform 82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732672" y="3217325"/>
            <a:ext cx="1470906" cy="153704"/>
            <a:chOff x="2890729" y="1416668"/>
            <a:chExt cx="1470906" cy="153704"/>
          </a:xfrm>
        </p:grpSpPr>
        <p:sp>
          <p:nvSpPr>
            <p:cNvPr id="94" name="Freeform 93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2732672" y="3369725"/>
            <a:ext cx="1321986" cy="153704"/>
            <a:chOff x="2732672" y="3200400"/>
            <a:chExt cx="1321986" cy="153704"/>
          </a:xfrm>
        </p:grpSpPr>
        <p:sp>
          <p:nvSpPr>
            <p:cNvPr id="105" name="Freeform 104"/>
            <p:cNvSpPr/>
            <p:nvPr/>
          </p:nvSpPr>
          <p:spPr>
            <a:xfrm>
              <a:off x="2732672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881590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3030508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3179426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328344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477262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3626180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775098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924016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14" name="Freeform 113"/>
          <p:cNvSpPr/>
          <p:nvPr/>
        </p:nvSpPr>
        <p:spPr>
          <a:xfrm>
            <a:off x="4072936" y="33697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6" name="Freeform 115"/>
          <p:cNvSpPr/>
          <p:nvPr/>
        </p:nvSpPr>
        <p:spPr>
          <a:xfrm>
            <a:off x="4225336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7" name="Freeform 116"/>
          <p:cNvSpPr/>
          <p:nvPr/>
        </p:nvSpPr>
        <p:spPr>
          <a:xfrm>
            <a:off x="4374254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8" name="Freeform 117"/>
          <p:cNvSpPr/>
          <p:nvPr/>
        </p:nvSpPr>
        <p:spPr>
          <a:xfrm>
            <a:off x="4523172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9" name="Freeform 118"/>
          <p:cNvSpPr/>
          <p:nvPr/>
        </p:nvSpPr>
        <p:spPr>
          <a:xfrm>
            <a:off x="4672090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0" name="Freeform 119"/>
          <p:cNvSpPr/>
          <p:nvPr/>
        </p:nvSpPr>
        <p:spPr>
          <a:xfrm>
            <a:off x="4821008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1" name="Freeform 120"/>
          <p:cNvSpPr/>
          <p:nvPr/>
        </p:nvSpPr>
        <p:spPr>
          <a:xfrm>
            <a:off x="4969926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2" name="Freeform 121"/>
          <p:cNvSpPr/>
          <p:nvPr/>
        </p:nvSpPr>
        <p:spPr>
          <a:xfrm>
            <a:off x="5118844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7" name="Freeform 126"/>
          <p:cNvSpPr/>
          <p:nvPr/>
        </p:nvSpPr>
        <p:spPr>
          <a:xfrm>
            <a:off x="4225336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8" name="Freeform 127"/>
          <p:cNvSpPr/>
          <p:nvPr/>
        </p:nvSpPr>
        <p:spPr>
          <a:xfrm>
            <a:off x="4374254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9" name="Freeform 128"/>
          <p:cNvSpPr/>
          <p:nvPr/>
        </p:nvSpPr>
        <p:spPr>
          <a:xfrm>
            <a:off x="4523172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0" name="Freeform 129"/>
          <p:cNvSpPr/>
          <p:nvPr/>
        </p:nvSpPr>
        <p:spPr>
          <a:xfrm>
            <a:off x="4672090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1" name="Freeform 130"/>
          <p:cNvSpPr/>
          <p:nvPr/>
        </p:nvSpPr>
        <p:spPr>
          <a:xfrm>
            <a:off x="4821008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2" name="Freeform 131"/>
          <p:cNvSpPr/>
          <p:nvPr/>
        </p:nvSpPr>
        <p:spPr>
          <a:xfrm>
            <a:off x="4969926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3" name="Freeform 132"/>
          <p:cNvSpPr/>
          <p:nvPr/>
        </p:nvSpPr>
        <p:spPr>
          <a:xfrm>
            <a:off x="5118844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8" name="Freeform 137"/>
          <p:cNvSpPr/>
          <p:nvPr/>
        </p:nvSpPr>
        <p:spPr>
          <a:xfrm>
            <a:off x="4225336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9" name="Freeform 138"/>
          <p:cNvSpPr/>
          <p:nvPr/>
        </p:nvSpPr>
        <p:spPr>
          <a:xfrm>
            <a:off x="4374254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0" name="Freeform 139"/>
          <p:cNvSpPr/>
          <p:nvPr/>
        </p:nvSpPr>
        <p:spPr>
          <a:xfrm>
            <a:off x="4523172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1" name="Freeform 140"/>
          <p:cNvSpPr/>
          <p:nvPr/>
        </p:nvSpPr>
        <p:spPr>
          <a:xfrm>
            <a:off x="4672090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2" name="Freeform 141"/>
          <p:cNvSpPr/>
          <p:nvPr/>
        </p:nvSpPr>
        <p:spPr>
          <a:xfrm>
            <a:off x="4821008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3" name="Freeform 142"/>
          <p:cNvSpPr/>
          <p:nvPr/>
        </p:nvSpPr>
        <p:spPr>
          <a:xfrm>
            <a:off x="4969926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4" name="Freeform 143"/>
          <p:cNvSpPr/>
          <p:nvPr/>
        </p:nvSpPr>
        <p:spPr>
          <a:xfrm>
            <a:off x="5118844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62" name="Group 261"/>
          <p:cNvGrpSpPr/>
          <p:nvPr/>
        </p:nvGrpSpPr>
        <p:grpSpPr>
          <a:xfrm>
            <a:off x="5267762" y="1998125"/>
            <a:ext cx="428480" cy="458504"/>
            <a:chOff x="5267762" y="1828800"/>
            <a:chExt cx="428480" cy="458504"/>
          </a:xfrm>
        </p:grpSpPr>
        <p:sp>
          <p:nvSpPr>
            <p:cNvPr id="123" name="Freeform 122"/>
            <p:cNvSpPr/>
            <p:nvPr/>
          </p:nvSpPr>
          <p:spPr>
            <a:xfrm>
              <a:off x="5267762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5416680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5565600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5267762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5416680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65600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267762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16680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565600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225336" y="2455325"/>
            <a:ext cx="1470906" cy="153704"/>
            <a:chOff x="2890729" y="1416668"/>
            <a:chExt cx="1470906" cy="153704"/>
          </a:xfrm>
        </p:grpSpPr>
        <p:sp>
          <p:nvSpPr>
            <p:cNvPr id="149" name="Freeform 148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225336" y="2607725"/>
            <a:ext cx="1470906" cy="153704"/>
            <a:chOff x="2890729" y="1416668"/>
            <a:chExt cx="1470906" cy="153704"/>
          </a:xfrm>
        </p:grpSpPr>
        <p:sp>
          <p:nvSpPr>
            <p:cNvPr id="160" name="Freeform 159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225336" y="2760125"/>
            <a:ext cx="1470906" cy="153704"/>
            <a:chOff x="2890729" y="1416668"/>
            <a:chExt cx="1470906" cy="153704"/>
          </a:xfrm>
        </p:grpSpPr>
        <p:sp>
          <p:nvSpPr>
            <p:cNvPr id="171" name="Freeform 170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4225336" y="2912525"/>
            <a:ext cx="1470906" cy="153704"/>
            <a:chOff x="2890729" y="1416668"/>
            <a:chExt cx="1470906" cy="153704"/>
          </a:xfrm>
        </p:grpSpPr>
        <p:sp>
          <p:nvSpPr>
            <p:cNvPr id="182" name="Freeform 18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225336" y="3064925"/>
            <a:ext cx="1470906" cy="153704"/>
            <a:chOff x="2890729" y="1416668"/>
            <a:chExt cx="1470906" cy="153704"/>
          </a:xfrm>
        </p:grpSpPr>
        <p:sp>
          <p:nvSpPr>
            <p:cNvPr id="193" name="Freeform 192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4228818" y="3218629"/>
            <a:ext cx="875232" cy="153704"/>
            <a:chOff x="4377736" y="3048000"/>
            <a:chExt cx="875232" cy="153704"/>
          </a:xfrm>
        </p:grpSpPr>
        <p:sp>
          <p:nvSpPr>
            <p:cNvPr id="203" name="Freeform 202"/>
            <p:cNvSpPr/>
            <p:nvPr/>
          </p:nvSpPr>
          <p:spPr>
            <a:xfrm>
              <a:off x="4377736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4526654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4675572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4824490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4973408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5122326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19" name="Freeform 218"/>
          <p:cNvSpPr/>
          <p:nvPr/>
        </p:nvSpPr>
        <p:spPr>
          <a:xfrm>
            <a:off x="2736154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0" name="Freeform 219"/>
          <p:cNvSpPr/>
          <p:nvPr/>
        </p:nvSpPr>
        <p:spPr>
          <a:xfrm>
            <a:off x="2885072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1" name="Freeform 220"/>
          <p:cNvSpPr/>
          <p:nvPr/>
        </p:nvSpPr>
        <p:spPr>
          <a:xfrm>
            <a:off x="3033990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2" name="Freeform 221"/>
          <p:cNvSpPr/>
          <p:nvPr/>
        </p:nvSpPr>
        <p:spPr>
          <a:xfrm>
            <a:off x="3182908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3" name="Freeform 222"/>
          <p:cNvSpPr/>
          <p:nvPr/>
        </p:nvSpPr>
        <p:spPr>
          <a:xfrm>
            <a:off x="3331826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4" name="Freeform 223"/>
          <p:cNvSpPr/>
          <p:nvPr/>
        </p:nvSpPr>
        <p:spPr>
          <a:xfrm>
            <a:off x="3480744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5" name="Freeform 224"/>
          <p:cNvSpPr/>
          <p:nvPr/>
        </p:nvSpPr>
        <p:spPr>
          <a:xfrm>
            <a:off x="3629662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6" name="Freeform 225"/>
          <p:cNvSpPr/>
          <p:nvPr/>
        </p:nvSpPr>
        <p:spPr>
          <a:xfrm>
            <a:off x="3778580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7" name="Freeform 226"/>
          <p:cNvSpPr/>
          <p:nvPr/>
        </p:nvSpPr>
        <p:spPr>
          <a:xfrm>
            <a:off x="3927498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9" name="TextBox 228"/>
          <p:cNvSpPr txBox="1"/>
          <p:nvPr/>
        </p:nvSpPr>
        <p:spPr>
          <a:xfrm>
            <a:off x="1353029" y="3574731"/>
            <a:ext cx="15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90CD97"/>
                </a:solidFill>
              </a:rPr>
              <a:t>New speakers from tertiary education</a:t>
            </a:r>
            <a:endParaRPr lang="en-NZ" sz="1200" b="1" dirty="0">
              <a:solidFill>
                <a:srgbClr val="90CD97"/>
              </a:solidFill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887729" y="3218629"/>
            <a:ext cx="1470906" cy="153704"/>
            <a:chOff x="2890729" y="1416668"/>
            <a:chExt cx="1470906" cy="153704"/>
          </a:xfrm>
          <a:solidFill>
            <a:schemeClr val="tx1"/>
          </a:solidFill>
        </p:grpSpPr>
        <p:sp>
          <p:nvSpPr>
            <p:cNvPr id="242" name="Freeform 24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3" name="Freeform 24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6" name="Freeform 24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7" name="Freeform 24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8" name="Freeform 24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9" name="Freeform 24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0" name="Freeform 24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323087" y="2697683"/>
            <a:ext cx="16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New speakers learning from </a:t>
            </a:r>
            <a:r>
              <a:rPr lang="en-US" sz="1200" b="1" dirty="0" err="1" smtClean="0"/>
              <a:t>whānau</a:t>
            </a:r>
            <a:endParaRPr lang="en-NZ" sz="1200" b="1" dirty="0"/>
          </a:p>
        </p:txBody>
      </p:sp>
      <p:sp>
        <p:nvSpPr>
          <p:cNvPr id="253" name="Freeform 252"/>
          <p:cNvSpPr/>
          <p:nvPr/>
        </p:nvSpPr>
        <p:spPr>
          <a:xfrm>
            <a:off x="6402295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4" name="Freeform 253"/>
          <p:cNvSpPr/>
          <p:nvPr/>
        </p:nvSpPr>
        <p:spPr>
          <a:xfrm>
            <a:off x="6551213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5" name="Freeform 254"/>
          <p:cNvSpPr/>
          <p:nvPr/>
        </p:nvSpPr>
        <p:spPr>
          <a:xfrm>
            <a:off x="6700133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6" name="Freeform 255"/>
          <p:cNvSpPr/>
          <p:nvPr/>
        </p:nvSpPr>
        <p:spPr>
          <a:xfrm>
            <a:off x="6402295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7" name="Freeform 256"/>
          <p:cNvSpPr/>
          <p:nvPr/>
        </p:nvSpPr>
        <p:spPr>
          <a:xfrm>
            <a:off x="6551213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8" name="Freeform 257"/>
          <p:cNvSpPr/>
          <p:nvPr/>
        </p:nvSpPr>
        <p:spPr>
          <a:xfrm>
            <a:off x="6700133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9" name="Freeform 258"/>
          <p:cNvSpPr/>
          <p:nvPr/>
        </p:nvSpPr>
        <p:spPr>
          <a:xfrm>
            <a:off x="6402295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0" name="Freeform 259"/>
          <p:cNvSpPr/>
          <p:nvPr/>
        </p:nvSpPr>
        <p:spPr>
          <a:xfrm>
            <a:off x="6551213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1" name="Freeform 260"/>
          <p:cNvSpPr/>
          <p:nvPr/>
        </p:nvSpPr>
        <p:spPr>
          <a:xfrm>
            <a:off x="6700133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3" name="TextBox 262"/>
          <p:cNvSpPr txBox="1"/>
          <p:nvPr/>
        </p:nvSpPr>
        <p:spPr>
          <a:xfrm>
            <a:off x="6823268" y="1920996"/>
            <a:ext cx="160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Loss of speakers: emigration, death, language loss</a:t>
            </a:r>
            <a:endParaRPr lang="en-NZ" sz="1200" b="1" dirty="0"/>
          </a:p>
        </p:txBody>
      </p:sp>
      <p:sp>
        <p:nvSpPr>
          <p:cNvPr id="264" name="Freeform 263"/>
          <p:cNvSpPr/>
          <p:nvPr/>
        </p:nvSpPr>
        <p:spPr>
          <a:xfrm>
            <a:off x="2727250" y="177198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5" name="TextBox 264"/>
          <p:cNvSpPr txBox="1"/>
          <p:nvPr/>
        </p:nvSpPr>
        <p:spPr>
          <a:xfrm>
            <a:off x="2823233" y="1685270"/>
            <a:ext cx="140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= 1,000 people</a:t>
            </a:r>
            <a:endParaRPr lang="en-NZ" sz="1400" dirty="0"/>
          </a:p>
        </p:txBody>
      </p:sp>
      <p:sp>
        <p:nvSpPr>
          <p:cNvPr id="266" name="TextBox 265"/>
          <p:cNvSpPr txBox="1"/>
          <p:nvPr/>
        </p:nvSpPr>
        <p:spPr>
          <a:xfrm>
            <a:off x="2649890" y="1289495"/>
            <a:ext cx="304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Te</a:t>
            </a:r>
            <a:r>
              <a:rPr lang="en-US" sz="1400" b="1" dirty="0" smtClean="0"/>
              <a:t> Reo Māori speakers 2018 Census – 186,000 </a:t>
            </a:r>
            <a:endParaRPr lang="en-NZ" sz="1400" b="1" dirty="0"/>
          </a:p>
        </p:txBody>
      </p:sp>
      <p:sp>
        <p:nvSpPr>
          <p:cNvPr id="267" name="Rectangle 266"/>
          <p:cNvSpPr/>
          <p:nvPr/>
        </p:nvSpPr>
        <p:spPr>
          <a:xfrm>
            <a:off x="2679310" y="1315692"/>
            <a:ext cx="3123290" cy="2259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8" name="TextBox 267"/>
          <p:cNvSpPr txBox="1"/>
          <p:nvPr/>
        </p:nvSpPr>
        <p:spPr>
          <a:xfrm>
            <a:off x="6467616" y="3584368"/>
            <a:ext cx="247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Contact: Matt Jones</a:t>
            </a:r>
          </a:p>
          <a:p>
            <a:r>
              <a:rPr lang="en-NZ" b="1" dirty="0" smtClean="0">
                <a:hlinkClick r:id="rId2"/>
              </a:rPr>
              <a:t>matt.jones@tec.govt.nz</a:t>
            </a:r>
            <a:r>
              <a:rPr lang="en-NZ" b="1" dirty="0" smtClean="0"/>
              <a:t> 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3681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7284E-6 L 0.00017 0.070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9877E-6 L -0.20209 -0.0003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69136E-6 L 0.1243 0.0003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9" grpId="0"/>
      <p:bldP spid="252" grpId="0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3" grpId="0"/>
      <p:bldP spid="26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</TotalTime>
  <Words>234</Words>
  <Application>Microsoft Office PowerPoint</Application>
  <PresentationFormat>On-screen Show (16:9)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Office Theme</vt:lpstr>
      <vt:lpstr>How people learn Teo Reo Māori</vt:lpstr>
      <vt:lpstr>Joining Census language and education records</vt:lpstr>
      <vt:lpstr>Non Te Reo Māori speakers typically need more than 2.5 years of study to learn the language</vt:lpstr>
      <vt:lpstr>Estimating the number of people becoming proficient in Te Reo Māori through tertiary education</vt:lpstr>
      <vt:lpstr>A potential model for the changing numbers of Te Reo Māori speakers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Rosalind Clark</dc:creator>
  <cp:lastModifiedBy>Matt Jones</cp:lastModifiedBy>
  <cp:revision>46</cp:revision>
  <dcterms:created xsi:type="dcterms:W3CDTF">2019-12-03T21:40:15Z</dcterms:created>
  <dcterms:modified xsi:type="dcterms:W3CDTF">2021-05-31T03:57:10Z</dcterms:modified>
</cp:coreProperties>
</file>